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15"/>
  </p:notesMasterIdLst>
  <p:sldIdLst>
    <p:sldId id="256" r:id="rId2"/>
    <p:sldId id="336" r:id="rId3"/>
    <p:sldId id="317" r:id="rId4"/>
    <p:sldId id="339" r:id="rId5"/>
    <p:sldId id="338" r:id="rId6"/>
    <p:sldId id="322" r:id="rId7"/>
    <p:sldId id="316" r:id="rId8"/>
    <p:sldId id="329" r:id="rId9"/>
    <p:sldId id="330" r:id="rId10"/>
    <p:sldId id="340" r:id="rId11"/>
    <p:sldId id="332" r:id="rId12"/>
    <p:sldId id="341" r:id="rId13"/>
    <p:sldId id="306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5739" autoAdjust="0"/>
  </p:normalViewPr>
  <p:slideViewPr>
    <p:cSldViewPr snapToGrid="0">
      <p:cViewPr varScale="1">
        <p:scale>
          <a:sx n="125" d="100"/>
          <a:sy n="125" d="100"/>
        </p:scale>
        <p:origin x="17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0BAA6E-6BB2-4F79-8567-0C21571405D9}" type="datetimeFigureOut">
              <a:rPr lang="en-US" smtClean="0"/>
              <a:t>4/8/20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B9971A-991E-4AAD-9781-CE897E44F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96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91C2D02F-1BB3-446B-8F89-F38B7666160F}" type="datetimeFigureOut">
              <a:rPr lang="zh-TW" altLang="en-US" smtClean="0"/>
              <a:t>2020/4/8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8709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2020/4/8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9402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2020/4/8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4411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2020/4/8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6877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2020/4/8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0945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2020/4/8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58163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2020/4/8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1834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2020/4/8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2098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2020/4/8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393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2020/4/8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3740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2020/4/8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5265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2020/4/8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6235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2020/4/8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9138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2020/4/8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2474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2020/4/8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7111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2020/4/8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7689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D02F-1BB3-446B-8F89-F38B7666160F}" type="datetimeFigureOut">
              <a:rPr lang="zh-TW" altLang="en-US" smtClean="0"/>
              <a:t>2020/4/8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2338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1C2D02F-1BB3-446B-8F89-F38B7666160F}" type="datetimeFigureOut">
              <a:rPr lang="zh-TW" altLang="en-US" smtClean="0"/>
              <a:t>2020/4/8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4719591-679D-4375-A8DA-55D11586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70093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  <p:sldLayoutId id="214748374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xiao@phy.olemiss.edu" TargetMode="External"/><Relationship Id="rId2" Type="http://schemas.openxmlformats.org/officeDocument/2006/relationships/hyperlink" Target="mailto:kiln@go.olemiss.edu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thomas@phy.olemiss.edu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relativity.phy.olemiss.edu/~thomas/weblab/221%20Miscellaneous%20folder/Moment_Inertia_Data%20Table_10_31_2016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95423" y="2404534"/>
            <a:ext cx="8598876" cy="1024466"/>
          </a:xfrm>
        </p:spPr>
        <p:txBody>
          <a:bodyPr>
            <a:normAutofit/>
          </a:bodyPr>
          <a:lstStyle/>
          <a:p>
            <a:pPr algn="ctr"/>
            <a:r>
              <a:rPr lang="en-US" altLang="zh-TW" dirty="0"/>
              <a:t>Exp10 Moments of Inertia</a:t>
            </a:r>
            <a:endParaRPr lang="zh-TW" altLang="en-US" sz="4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95422" y="4050836"/>
            <a:ext cx="8162779" cy="2335896"/>
          </a:xfrm>
        </p:spPr>
        <p:txBody>
          <a:bodyPr>
            <a:normAutofit lnSpcReduction="10000"/>
          </a:bodyPr>
          <a:lstStyle/>
          <a:p>
            <a:r>
              <a:rPr lang="en-US" altLang="zh-TW" dirty="0"/>
              <a:t>TA: Kevin Yi-Wei Lin</a:t>
            </a:r>
          </a:p>
          <a:p>
            <a:r>
              <a:rPr lang="en-US" altLang="zh-TW" dirty="0"/>
              <a:t>Email: </a:t>
            </a:r>
            <a:r>
              <a:rPr lang="en-US" altLang="zh-TW" dirty="0">
                <a:hlinkClick r:id="rId2"/>
              </a:rPr>
              <a:t>kiln@go.olemiss.edu</a:t>
            </a:r>
            <a:endParaRPr lang="en-US" altLang="zh-TW" dirty="0"/>
          </a:p>
          <a:p>
            <a:r>
              <a:rPr lang="en-US" altLang="zh-TW" dirty="0"/>
              <a:t>Office hour: 4-5pm @ Lewis 104</a:t>
            </a:r>
          </a:p>
          <a:p>
            <a:endParaRPr lang="en-US" altLang="zh-TW" dirty="0"/>
          </a:p>
          <a:p>
            <a:r>
              <a:rPr lang="en-US" altLang="zh-TW" dirty="0"/>
              <a:t>Instructor of record: </a:t>
            </a:r>
            <a:r>
              <a:rPr lang="en-US" altLang="zh-TW" dirty="0">
                <a:hlinkClick r:id="rId3"/>
              </a:rPr>
              <a:t>Dr. Bin Xiao</a:t>
            </a:r>
            <a:endParaRPr lang="en-US" altLang="zh-TW" dirty="0"/>
          </a:p>
          <a:p>
            <a:r>
              <a:rPr lang="en-US" altLang="zh-TW" dirty="0"/>
              <a:t>Lab Physicist: </a:t>
            </a:r>
            <a:r>
              <a:rPr lang="en-US" altLang="zh-TW" dirty="0">
                <a:hlinkClick r:id="rId4"/>
              </a:rPr>
              <a:t>Thomas Jamerson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32624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5574" y="1181101"/>
            <a:ext cx="8660621" cy="990600"/>
          </a:xfrm>
        </p:spPr>
        <p:txBody>
          <a:bodyPr>
            <a:normAutofit fontScale="90000"/>
          </a:bodyPr>
          <a:lstStyle/>
          <a:p>
            <a:r>
              <a:rPr lang="en-US" altLang="zh-TW" sz="3300" dirty="0"/>
              <a:t>Measure Moment of Inertia With Extra Weight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0986" y="2343151"/>
            <a:ext cx="8494221" cy="3473747"/>
          </a:xfrm>
        </p:spPr>
        <p:txBody>
          <a:bodyPr>
            <a:noAutofit/>
          </a:bodyPr>
          <a:lstStyle/>
          <a:p>
            <a:r>
              <a:rPr lang="en-US" altLang="zh-TW" sz="2400" dirty="0"/>
              <a:t>Screw three cylinder to the apparatus, make sure the screw don’t stick out downwards</a:t>
            </a:r>
          </a:p>
          <a:p>
            <a:r>
              <a:rPr lang="en-US" altLang="zh-TW" sz="2400" dirty="0"/>
              <a:t>Quantify friction torque again</a:t>
            </a:r>
          </a:p>
          <a:p>
            <a:r>
              <a:rPr lang="en-US" altLang="zh-TW" sz="2400" dirty="0"/>
              <a:t>Repeat the previous slide</a:t>
            </a:r>
            <a:br>
              <a:rPr lang="en-US" altLang="zh-TW" sz="2400" dirty="0"/>
            </a:br>
            <a:endParaRPr lang="en-US" altLang="zh-TW" sz="2400" dirty="0"/>
          </a:p>
        </p:txBody>
      </p:sp>
    </p:spTree>
    <p:extLst>
      <p:ext uri="{BB962C8B-B14F-4D97-AF65-F5344CB8AC3E}">
        <p14:creationId xmlns:p14="http://schemas.microsoft.com/office/powerpoint/2010/main" val="3344310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0987" y="1014323"/>
            <a:ext cx="7169150" cy="990600"/>
          </a:xfrm>
        </p:spPr>
        <p:txBody>
          <a:bodyPr>
            <a:normAutofit fontScale="90000"/>
          </a:bodyPr>
          <a:lstStyle/>
          <a:p>
            <a:r>
              <a:rPr lang="en-US" altLang="zh-TW" sz="3300" dirty="0"/>
              <a:t>Calculations</a:t>
            </a:r>
            <a:br>
              <a:rPr lang="en-US" altLang="zh-TW" sz="3300" dirty="0"/>
            </a:br>
            <a:endParaRPr lang="zh-TW" altLang="en-US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390987" y="1509623"/>
                <a:ext cx="8563232" cy="5348377"/>
              </a:xfrm>
            </p:spPr>
            <p:txBody>
              <a:bodyPr>
                <a:normAutofit/>
              </a:bodyPr>
              <a:lstStyle/>
              <a:p>
                <a:r>
                  <a:rPr lang="en-US" altLang="zh-TW" sz="2800" dirty="0"/>
                  <a:t>Friction Torque: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800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altLang="zh-TW" sz="2800" i="1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altLang="zh-TW" sz="28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sz="2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800" i="1" dirty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altLang="zh-TW" sz="2800" i="1" dirty="0">
                            <a:latin typeface="Cambria Math" panose="02040503050406030204" pitchFamily="18" charset="0"/>
                          </a:rPr>
                          <m:t>𝑎𝑥𝑙𝑒</m:t>
                        </m:r>
                      </m:sub>
                    </m:sSub>
                    <m:sSub>
                      <m:sSubPr>
                        <m:ctrlPr>
                          <a:rPr lang="en-US" altLang="zh-TW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altLang="zh-TW" sz="2800" i="1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endParaRPr lang="en-US" altLang="zh-TW" sz="2800" dirty="0"/>
              </a:p>
              <a:p>
                <a:r>
                  <a:rPr lang="en-US" altLang="zh-TW" sz="2800" dirty="0"/>
                  <a:t>Angular acceleration: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800" i="1"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en-US" altLang="zh-TW" sz="2800" i="1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  <m:r>
                      <a:rPr lang="en-US" altLang="zh-TW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8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zh-TW" altLang="en-US" sz="2800" i="1">
                        <a:latin typeface="Cambria Math" panose="02040503050406030204" pitchFamily="18" charset="0"/>
                      </a:rPr>
                      <m:t>𝛼</m:t>
                    </m:r>
                    <m:sSup>
                      <m:sSupPr>
                        <m:ctrlPr>
                          <a:rPr lang="en-US" altLang="zh-TW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TW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zh-TW" altLang="en-US" sz="2800" b="0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endParaRPr lang="en-US" altLang="zh-TW" sz="2800" dirty="0"/>
              </a:p>
              <a:p>
                <a:r>
                  <a:rPr lang="en-US" altLang="zh-TW" sz="2800" dirty="0"/>
                  <a:t>Tension on the string: </a:t>
                </a:r>
                <a14:m>
                  <m:oMath xmlns:m="http://schemas.openxmlformats.org/officeDocument/2006/math">
                    <m:r>
                      <a:rPr lang="en-US" altLang="zh-TW" sz="2800" i="1">
                        <a:latin typeface="Cambria Math" panose="02040503050406030204" pitchFamily="18" charset="0"/>
                      </a:rPr>
                      <m:t>𝑚𝑔</m:t>
                    </m:r>
                    <m:r>
                      <a:rPr lang="en-US" altLang="zh-TW" sz="28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TW" sz="2800" i="1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altLang="zh-TW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800" i="1">
                        <a:latin typeface="Cambria Math" panose="02040503050406030204" pitchFamily="18" charset="0"/>
                      </a:rPr>
                      <m:t>𝑚𝑎</m:t>
                    </m:r>
                    <m:r>
                      <a:rPr lang="en-US" altLang="zh-TW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800" i="1">
                        <a:latin typeface="Cambria Math" panose="02040503050406030204" pitchFamily="18" charset="0"/>
                      </a:rPr>
                      <m:t>𝑚𝑟</m:t>
                    </m:r>
                    <m:r>
                      <a:rPr lang="zh-TW" altLang="en-US" sz="28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endParaRPr lang="en-US" altLang="zh-TW" sz="2800" dirty="0"/>
              </a:p>
              <a:p>
                <a:r>
                  <a:rPr lang="en-US" altLang="zh-TW" sz="2800" dirty="0"/>
                  <a:t>Applied torque: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τ</m:t>
                    </m:r>
                    <m:r>
                      <a:rPr lang="en-US" altLang="zh-TW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800" i="1">
                        <a:latin typeface="Cambria Math" panose="02040503050406030204" pitchFamily="18" charset="0"/>
                      </a:rPr>
                      <m:t>𝑟𝑇</m:t>
                    </m:r>
                  </m:oMath>
                </a14:m>
                <a:endParaRPr lang="en-US" altLang="zh-TW" sz="2800" dirty="0"/>
              </a:p>
              <a:p>
                <a:r>
                  <a:rPr lang="en-US" altLang="zh-TW" sz="2800" dirty="0"/>
                  <a:t>Net torque: </a:t>
                </a:r>
                <a14:m>
                  <m:oMath xmlns:m="http://schemas.openxmlformats.org/officeDocument/2006/math">
                    <m:r>
                      <a:rPr lang="en-US" altLang="zh-TW" sz="280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zh-TW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800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altLang="zh-TW" sz="2800" i="1">
                            <a:latin typeface="Cambria Math" panose="02040503050406030204" pitchFamily="18" charset="0"/>
                          </a:rPr>
                          <m:t>𝑛𝑒𝑡</m:t>
                        </m:r>
                      </m:sub>
                    </m:sSub>
                    <m:r>
                      <a:rPr lang="en-US" altLang="zh-TW" sz="2800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τ</m:t>
                    </m:r>
                    <m:r>
                      <a:rPr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zh-TW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800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altLang="zh-TW" sz="2800" i="1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endParaRPr lang="en-US" altLang="zh-TW" sz="2800" dirty="0"/>
              </a:p>
              <a:p>
                <a:r>
                  <a:rPr lang="en-US" altLang="zh-TW" sz="2800" dirty="0"/>
                  <a:t>Moment of Inertia added:  </a:t>
                </a:r>
                <a14:m>
                  <m:oMath xmlns:m="http://schemas.openxmlformats.org/officeDocument/2006/math">
                    <m:r>
                      <a:rPr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  <m:r>
                      <a:rPr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</m:t>
                    </m:r>
                    <m:r>
                      <a:rPr lang="en-US" altLang="zh-TW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</m:t>
                    </m:r>
                    <m:sSup>
                      <m:sSupPr>
                        <m:ctrlPr>
                          <a:rPr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altLang="zh-TW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altLang="zh-TW" sz="2800" dirty="0"/>
              </a:p>
              <a:p>
                <a:pPr marL="0" indent="0">
                  <a:buNone/>
                </a:pPr>
                <a:r>
                  <a:rPr lang="en-US" altLang="zh-TW" sz="2800" dirty="0"/>
                  <a:t>Treated as point masses here, ignored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8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TW" sz="2800" i="1">
                            <a:latin typeface="Cambria Math" panose="02040503050406030204" pitchFamily="18" charset="0"/>
                          </a:rPr>
                          <m:t>𝑐𝑚</m:t>
                        </m:r>
                      </m:sub>
                    </m:sSub>
                  </m:oMath>
                </a14:m>
                <a:endParaRPr lang="en-US" altLang="zh-TW" sz="2800" dirty="0"/>
              </a:p>
              <a:p>
                <a:endParaRPr lang="zh-TW" altLang="en-US" sz="2800" dirty="0"/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0987" y="1509623"/>
                <a:ext cx="8563232" cy="5348377"/>
              </a:xfrm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BBF4A8F1-DEE0-4DD3-9908-05031DE667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2027" y="2311879"/>
            <a:ext cx="1619636" cy="2611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903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0987" y="1323976"/>
            <a:ext cx="7169150" cy="990600"/>
          </a:xfrm>
        </p:spPr>
        <p:txBody>
          <a:bodyPr>
            <a:normAutofit fontScale="90000"/>
          </a:bodyPr>
          <a:lstStyle/>
          <a:p>
            <a:r>
              <a:rPr lang="en-US" altLang="zh-TW" sz="3300" dirty="0"/>
              <a:t>Plot</a:t>
            </a:r>
            <a:br>
              <a:rPr lang="en-US" altLang="zh-TW" sz="3300" dirty="0"/>
            </a:br>
            <a:br>
              <a:rPr lang="en-US" altLang="zh-TW" sz="3300" dirty="0"/>
            </a:br>
            <a:br>
              <a:rPr lang="en-US" altLang="zh-TW" sz="3600" dirty="0"/>
            </a:br>
            <a:br>
              <a:rPr lang="en-US" altLang="zh-TW" sz="3600" dirty="0"/>
            </a:b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0987" y="1323976"/>
            <a:ext cx="4450841" cy="5534024"/>
          </a:xfrm>
        </p:spPr>
        <p:txBody>
          <a:bodyPr>
            <a:normAutofit/>
          </a:bodyPr>
          <a:lstStyle/>
          <a:p>
            <a:r>
              <a:rPr lang="en-US" altLang="zh-TW" sz="2400" dirty="0"/>
              <a:t>This in an important part of your result</a:t>
            </a:r>
          </a:p>
          <a:p>
            <a:r>
              <a:rPr lang="en-US" altLang="zh-TW" sz="2400" dirty="0"/>
              <a:t>Two sets of data for different moment of inertia</a:t>
            </a:r>
          </a:p>
          <a:p>
            <a:r>
              <a:rPr lang="en-US" altLang="zh-TW" sz="2400" dirty="0"/>
              <a:t>“New Data Set”</a:t>
            </a:r>
          </a:p>
          <a:p>
            <a:r>
              <a:rPr lang="en-US" altLang="zh-TW" sz="2400" dirty="0"/>
              <a:t>(0,0)</a:t>
            </a:r>
          </a:p>
          <a:p>
            <a:r>
              <a:rPr lang="en-US" altLang="zh-TW" sz="2400" dirty="0"/>
              <a:t>Linear fit to get 2 measured moment of inertia</a:t>
            </a:r>
          </a:p>
          <a:p>
            <a:endParaRPr lang="en-US" altLang="zh-TW" sz="2400" dirty="0"/>
          </a:p>
          <a:p>
            <a:endParaRPr lang="en-US" altLang="zh-TW" sz="2400" dirty="0"/>
          </a:p>
          <a:p>
            <a:endParaRPr lang="zh-TW" altLang="en-US" sz="2400" dirty="0"/>
          </a:p>
        </p:txBody>
      </p:sp>
      <p:grpSp>
        <p:nvGrpSpPr>
          <p:cNvPr id="20" name="群組 19"/>
          <p:cNvGrpSpPr/>
          <p:nvPr/>
        </p:nvGrpSpPr>
        <p:grpSpPr>
          <a:xfrm>
            <a:off x="4596596" y="2181958"/>
            <a:ext cx="4457625" cy="3018915"/>
            <a:chOff x="925929" y="2743200"/>
            <a:chExt cx="5943500" cy="4025219"/>
          </a:xfrm>
        </p:grpSpPr>
        <p:cxnSp>
          <p:nvCxnSpPr>
            <p:cNvPr id="5" name="直線單箭頭接點 4"/>
            <p:cNvCxnSpPr/>
            <p:nvPr/>
          </p:nvCxnSpPr>
          <p:spPr>
            <a:xfrm>
              <a:off x="2222500" y="2743200"/>
              <a:ext cx="0" cy="3403600"/>
            </a:xfrm>
            <a:prstGeom prst="straightConnector1">
              <a:avLst/>
            </a:prstGeom>
            <a:ln w="571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單箭頭接點 5"/>
            <p:cNvCxnSpPr/>
            <p:nvPr/>
          </p:nvCxnSpPr>
          <p:spPr>
            <a:xfrm flipH="1">
              <a:off x="2192022" y="6091311"/>
              <a:ext cx="4363525" cy="25009"/>
            </a:xfrm>
            <a:prstGeom prst="straightConnector1">
              <a:avLst/>
            </a:prstGeom>
            <a:ln w="571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文字方塊 7"/>
                <p:cNvSpPr txBox="1"/>
                <p:nvPr/>
              </p:nvSpPr>
              <p:spPr>
                <a:xfrm>
                  <a:off x="925929" y="2743200"/>
                  <a:ext cx="1266093" cy="67710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TW" sz="27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sz="2700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altLang="zh-TW" sz="2700" i="1">
                                <a:latin typeface="Cambria Math" panose="02040503050406030204" pitchFamily="18" charset="0"/>
                              </a:rPr>
                              <m:t>𝑛𝑒𝑡</m:t>
                            </m:r>
                          </m:sub>
                        </m:sSub>
                      </m:oMath>
                    </m:oMathPara>
                  </a14:m>
                  <a:endParaRPr lang="zh-TW" altLang="en-US" sz="1350" dirty="0"/>
                </a:p>
              </p:txBody>
            </p:sp>
          </mc:Choice>
          <mc:Fallback xmlns="">
            <p:sp>
              <p:nvSpPr>
                <p:cNvPr id="8" name="文字方塊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5929" y="2743200"/>
                  <a:ext cx="1266093" cy="677108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文字方塊 8"/>
                <p:cNvSpPr txBox="1"/>
                <p:nvPr/>
              </p:nvSpPr>
              <p:spPr>
                <a:xfrm>
                  <a:off x="5603336" y="6091311"/>
                  <a:ext cx="1266093" cy="67710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zh-TW" altLang="en-US" sz="2700" i="1">
                            <a:latin typeface="Cambria Math" panose="02040503050406030204" pitchFamily="18" charset="0"/>
                          </a:rPr>
                          <m:t>𝛼</m:t>
                        </m:r>
                      </m:oMath>
                    </m:oMathPara>
                  </a14:m>
                  <a:endParaRPr lang="zh-TW" altLang="en-US" sz="1350" dirty="0"/>
                </a:p>
              </p:txBody>
            </p:sp>
          </mc:Choice>
          <mc:Fallback xmlns="">
            <p:sp>
              <p:nvSpPr>
                <p:cNvPr id="9" name="文字方塊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03336" y="6091311"/>
                  <a:ext cx="1266093" cy="677108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" name="直線接點 10"/>
            <p:cNvCxnSpPr/>
            <p:nvPr/>
          </p:nvCxnSpPr>
          <p:spPr>
            <a:xfrm flipV="1">
              <a:off x="2192022" y="2855742"/>
              <a:ext cx="1746932" cy="3235569"/>
            </a:xfrm>
            <a:prstGeom prst="line">
              <a:avLst/>
            </a:prstGeom>
            <a:ln w="476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/>
            <p:cNvCxnSpPr/>
            <p:nvPr/>
          </p:nvCxnSpPr>
          <p:spPr>
            <a:xfrm flipV="1">
              <a:off x="2222500" y="4473526"/>
              <a:ext cx="3651541" cy="1644296"/>
            </a:xfrm>
            <a:prstGeom prst="line">
              <a:avLst/>
            </a:prstGeom>
            <a:ln w="476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橢圓 14"/>
            <p:cNvSpPr/>
            <p:nvPr/>
          </p:nvSpPr>
          <p:spPr>
            <a:xfrm>
              <a:off x="3488594" y="3175000"/>
              <a:ext cx="196165" cy="196165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350"/>
            </a:p>
          </p:txBody>
        </p:sp>
        <p:sp>
          <p:nvSpPr>
            <p:cNvPr id="16" name="橢圓 15"/>
            <p:cNvSpPr/>
            <p:nvPr/>
          </p:nvSpPr>
          <p:spPr>
            <a:xfrm>
              <a:off x="3091962" y="4544256"/>
              <a:ext cx="196165" cy="196165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350"/>
            </a:p>
          </p:txBody>
        </p:sp>
        <p:sp>
          <p:nvSpPr>
            <p:cNvPr id="17" name="橢圓 16"/>
            <p:cNvSpPr/>
            <p:nvPr/>
          </p:nvSpPr>
          <p:spPr>
            <a:xfrm>
              <a:off x="2124416" y="6041745"/>
              <a:ext cx="196165" cy="196165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350"/>
            </a:p>
          </p:txBody>
        </p:sp>
        <p:sp>
          <p:nvSpPr>
            <p:cNvPr id="18" name="橢圓 17"/>
            <p:cNvSpPr/>
            <p:nvPr/>
          </p:nvSpPr>
          <p:spPr>
            <a:xfrm>
              <a:off x="5375327" y="4375443"/>
              <a:ext cx="196165" cy="196165"/>
            </a:xfrm>
            <a:prstGeom prst="ellipse">
              <a:avLst/>
            </a:prstGeom>
            <a:solidFill>
              <a:srgbClr val="5E11A6"/>
            </a:solidFill>
            <a:ln>
              <a:solidFill>
                <a:srgbClr val="5E11A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350"/>
            </a:p>
          </p:txBody>
        </p:sp>
        <p:sp>
          <p:nvSpPr>
            <p:cNvPr id="19" name="橢圓 18"/>
            <p:cNvSpPr/>
            <p:nvPr/>
          </p:nvSpPr>
          <p:spPr>
            <a:xfrm>
              <a:off x="4083541" y="5343965"/>
              <a:ext cx="196165" cy="196165"/>
            </a:xfrm>
            <a:prstGeom prst="ellipse">
              <a:avLst/>
            </a:prstGeom>
            <a:solidFill>
              <a:srgbClr val="5E11A6"/>
            </a:solidFill>
            <a:ln>
              <a:solidFill>
                <a:srgbClr val="5E11A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35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/>
              <p:cNvSpPr txBox="1"/>
              <p:nvPr/>
            </p:nvSpPr>
            <p:spPr>
              <a:xfrm>
                <a:off x="5902068" y="4859727"/>
                <a:ext cx="1943100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3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3000" b="1" i="1">
                              <a:latin typeface="Cambria Math" panose="02040503050406030204" pitchFamily="18" charset="0"/>
                            </a:rPr>
                            <m:t>𝝉</m:t>
                          </m:r>
                        </m:e>
                        <m:sub>
                          <m:r>
                            <a:rPr lang="en-US" altLang="zh-TW" sz="3000" b="1" i="1">
                              <a:latin typeface="Cambria Math" panose="02040503050406030204" pitchFamily="18" charset="0"/>
                            </a:rPr>
                            <m:t>𝒏𝒆𝒕</m:t>
                          </m:r>
                        </m:sub>
                      </m:sSub>
                      <m:r>
                        <a:rPr lang="en-US" altLang="zh-TW" sz="3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3000" b="1" i="1"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zh-TW" altLang="en-US" sz="3000" b="1" i="1">
                          <a:latin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zh-TW" altLang="en-US" sz="3000" b="1" dirty="0"/>
              </a:p>
            </p:txBody>
          </p:sp>
        </mc:Choice>
        <mc:Fallback xmlns="">
          <p:sp>
            <p:nvSpPr>
              <p:cNvPr id="4" name="文字方塊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2068" y="4859727"/>
                <a:ext cx="1943100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07346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3714" y="436445"/>
            <a:ext cx="8058029" cy="990600"/>
          </a:xfrm>
        </p:spPr>
        <p:txBody>
          <a:bodyPr>
            <a:normAutofit/>
          </a:bodyPr>
          <a:lstStyle/>
          <a:p>
            <a:r>
              <a:rPr lang="en-US" altLang="zh-TW" sz="3600" dirty="0"/>
              <a:t>Result Presentation (100 </a:t>
            </a:r>
            <a:r>
              <a:rPr lang="en-US" altLang="zh-TW" sz="3600" dirty="0" err="1"/>
              <a:t>pt</a:t>
            </a:r>
            <a:r>
              <a:rPr lang="en-US" altLang="zh-TW" sz="3600" dirty="0"/>
              <a:t>)</a:t>
            </a:r>
            <a:endParaRPr lang="zh-TW" alt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內容版面配置區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652978841"/>
                  </p:ext>
                </p:extLst>
              </p:nvPr>
            </p:nvGraphicFramePr>
            <p:xfrm>
              <a:off x="508000" y="3165821"/>
              <a:ext cx="6623824" cy="287106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5595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65595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79983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512074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960120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2100" kern="100" dirty="0">
                              <a:effectLst/>
                            </a:rPr>
                            <a:t>Moment of Inertia (kg∙m</a:t>
                          </a:r>
                          <a:r>
                            <a:rPr lang="en-US" sz="2100" kern="100" baseline="30000" dirty="0">
                              <a:effectLst/>
                            </a:rPr>
                            <a:t>2</a:t>
                          </a:r>
                          <a:r>
                            <a:rPr lang="en-US" sz="2100" kern="100" dirty="0">
                              <a:effectLst/>
                            </a:rPr>
                            <a:t>)</a:t>
                          </a:r>
                          <a:endParaRPr lang="zh-TW" sz="2100" kern="100" dirty="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2100" kern="100" dirty="0">
                              <a:effectLst/>
                            </a:rPr>
                            <a:t>Theoretical value</a:t>
                          </a:r>
                          <a:endParaRPr lang="zh-TW" sz="2100" kern="100" dirty="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2100" kern="100">
                              <a:effectLst/>
                            </a:rPr>
                            <a:t>Experimental value</a:t>
                          </a:r>
                          <a:endParaRPr lang="zh-TW" sz="2100" kern="10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2100" kern="100" dirty="0">
                              <a:effectLst/>
                            </a:rPr>
                            <a:t>% Difference</a:t>
                          </a:r>
                          <a:endParaRPr lang="zh-TW" sz="2100" kern="100" dirty="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55472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2100" kern="100" dirty="0">
                              <a:effectLst/>
                            </a:rPr>
                            <a:t>Without extra mass </a:t>
                          </a:r>
                          <a:endParaRPr lang="zh-TW" sz="2100" kern="100" dirty="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2100" kern="100" dirty="0">
                              <a:effectLst/>
                            </a:rPr>
                            <a:t>N/A</a:t>
                          </a:r>
                          <a:endParaRPr lang="zh-TW" sz="2100" kern="100" dirty="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altLang="zh-TW" sz="2100" kern="100" dirty="0">
                              <a:effectLst/>
                            </a:rPr>
                            <a:t>I</a:t>
                          </a:r>
                          <a:r>
                            <a:rPr lang="en-US" altLang="zh-TW" sz="1400" kern="100" dirty="0">
                              <a:effectLst/>
                            </a:rPr>
                            <a:t>o</a:t>
                          </a:r>
                          <a:endParaRPr lang="zh-TW" sz="2100" kern="100" dirty="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2100" kern="100">
                              <a:effectLst/>
                            </a:rPr>
                            <a:t>N/A</a:t>
                          </a:r>
                          <a:endParaRPr lang="zh-TW" sz="2100" kern="10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955472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2100" kern="100" dirty="0">
                              <a:effectLst/>
                            </a:rPr>
                            <a:t>With extra mass</a:t>
                          </a:r>
                          <a:endParaRPr lang="zh-TW" sz="2100" kern="100" dirty="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kern="100" dirty="0">
                              <a:effectLst/>
                            </a:rPr>
                            <a:t>=</a:t>
                          </a:r>
                          <a:r>
                            <a:rPr lang="en-US" altLang="zh-TW" sz="2100" kern="100" dirty="0">
                              <a:effectLst/>
                            </a:rPr>
                            <a:t>I</a:t>
                          </a:r>
                          <a:r>
                            <a:rPr lang="en-US" altLang="zh-TW" sz="1400" kern="100" dirty="0">
                              <a:effectLst/>
                            </a:rPr>
                            <a:t>o</a:t>
                          </a:r>
                          <a:r>
                            <a:rPr lang="en-US" altLang="zh-TW" sz="2100" kern="100" dirty="0">
                              <a:effectLst/>
                              <a:latin typeface="Calibri" panose="020F0502020204030204" pitchFamily="34" charset="0"/>
                              <a:ea typeface="新細明體" panose="02020500000000000000" pitchFamily="18" charset="-120"/>
                              <a:cs typeface="Times New Roman" panose="02020603050405020304" pitchFamily="18" charset="0"/>
                            </a:rPr>
                            <a:t>+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TW" sz="21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altLang="zh-TW" sz="2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𝐼</m:t>
                              </m:r>
                            </m:oMath>
                          </a14:m>
                          <a:endParaRPr lang="zh-TW" altLang="zh-TW" sz="2100" kern="100" dirty="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endParaRPr lang="zh-TW" sz="2100" kern="100" dirty="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endParaRPr lang="zh-TW" sz="2100" kern="100" dirty="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內容版面配置區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652978841"/>
                  </p:ext>
                </p:extLst>
              </p:nvPr>
            </p:nvGraphicFramePr>
            <p:xfrm>
              <a:off x="508000" y="3165821"/>
              <a:ext cx="6623824" cy="287106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5595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65595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79983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512074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960120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2100" kern="100" dirty="0">
                              <a:effectLst/>
                            </a:rPr>
                            <a:t>Moment of Inertia (kg∙m</a:t>
                          </a:r>
                          <a:r>
                            <a:rPr lang="en-US" sz="2100" kern="100" baseline="30000" dirty="0">
                              <a:effectLst/>
                            </a:rPr>
                            <a:t>2</a:t>
                          </a:r>
                          <a:r>
                            <a:rPr lang="en-US" sz="2100" kern="100" dirty="0">
                              <a:effectLst/>
                            </a:rPr>
                            <a:t>)</a:t>
                          </a:r>
                          <a:endParaRPr lang="zh-TW" sz="2100" kern="100" dirty="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2100" kern="100" dirty="0">
                              <a:effectLst/>
                            </a:rPr>
                            <a:t>Theoretical value</a:t>
                          </a:r>
                          <a:endParaRPr lang="zh-TW" sz="2100" kern="100" dirty="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2100" kern="100">
                              <a:effectLst/>
                            </a:rPr>
                            <a:t>Experimental value</a:t>
                          </a:r>
                          <a:endParaRPr lang="zh-TW" sz="2100" kern="10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2100" kern="100" dirty="0">
                              <a:effectLst/>
                            </a:rPr>
                            <a:t>% Difference</a:t>
                          </a:r>
                          <a:endParaRPr lang="zh-TW" sz="2100" kern="100" dirty="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55472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2100" kern="100" dirty="0">
                              <a:effectLst/>
                            </a:rPr>
                            <a:t>Without extra mass </a:t>
                          </a:r>
                          <a:endParaRPr lang="zh-TW" sz="2100" kern="100" dirty="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2100" kern="100" dirty="0">
                              <a:effectLst/>
                            </a:rPr>
                            <a:t>N/A</a:t>
                          </a:r>
                          <a:endParaRPr lang="zh-TW" sz="2100" kern="100" dirty="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altLang="zh-TW" sz="2100" kern="100" dirty="0">
                              <a:effectLst/>
                            </a:rPr>
                            <a:t>I</a:t>
                          </a:r>
                          <a:r>
                            <a:rPr lang="en-US" altLang="zh-TW" sz="1400" kern="100" dirty="0">
                              <a:effectLst/>
                            </a:rPr>
                            <a:t>o</a:t>
                          </a:r>
                          <a:endParaRPr lang="zh-TW" sz="2100" kern="100" dirty="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2100" kern="100">
                              <a:effectLst/>
                            </a:rPr>
                            <a:t>N/A</a:t>
                          </a:r>
                          <a:endParaRPr lang="zh-TW" sz="2100" kern="10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955472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2100" kern="100" dirty="0">
                              <a:effectLst/>
                            </a:rPr>
                            <a:t>With extra mass</a:t>
                          </a:r>
                          <a:endParaRPr lang="zh-TW" sz="2100" kern="100" dirty="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51435" marR="51435" marT="0" marB="0" anchor="ctr">
                        <a:blipFill>
                          <a:blip r:embed="rId2"/>
                          <a:stretch>
                            <a:fillRect l="-100368" t="-208917" r="-201471" b="-12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endParaRPr lang="zh-TW" sz="2100" kern="100" dirty="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endParaRPr lang="zh-TW" sz="2100" kern="100" dirty="0">
                            <a:effectLst/>
                            <a:latin typeface="Calibri" panose="020F0502020204030204" pitchFamily="34" charset="0"/>
                            <a:ea typeface="新細明體" panose="02020500000000000000" pitchFamily="18" charset="-120"/>
                            <a:cs typeface="Times New Roman" panose="02020603050405020304" pitchFamily="18" charset="0"/>
                          </a:endParaRPr>
                        </a:p>
                      </a:txBody>
                      <a:tcPr marL="51435" marR="51435" marT="0" marB="0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內容版面配置區 2">
            <a:extLst>
              <a:ext uri="{FF2B5EF4-FFF2-40B4-BE49-F238E27FC236}">
                <a16:creationId xmlns:a16="http://schemas.microsoft.com/office/drawing/2014/main" id="{D889169C-A8A4-4967-81F8-54ADDA7E4D11}"/>
              </a:ext>
            </a:extLst>
          </p:cNvPr>
          <p:cNvSpPr txBox="1">
            <a:spLocks/>
          </p:cNvSpPr>
          <p:nvPr/>
        </p:nvSpPr>
        <p:spPr>
          <a:xfrm>
            <a:off x="508000" y="1692126"/>
            <a:ext cx="7585395" cy="3473747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2400" dirty="0"/>
              <a:t>Qualitative description of the result plot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52802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F353F20-9B7E-480D-9A6A-AE5E04596205}"/>
              </a:ext>
            </a:extLst>
          </p:cNvPr>
          <p:cNvSpPr/>
          <p:nvPr/>
        </p:nvSpPr>
        <p:spPr>
          <a:xfrm>
            <a:off x="6553337" y="3191380"/>
            <a:ext cx="2513023" cy="28175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457" y="934412"/>
            <a:ext cx="7236266" cy="661181"/>
          </a:xfrm>
        </p:spPr>
        <p:txBody>
          <a:bodyPr>
            <a:noAutofit/>
          </a:bodyPr>
          <a:lstStyle/>
          <a:p>
            <a:r>
              <a:rPr lang="en-US" altLang="zh-TW" sz="3000" dirty="0"/>
              <a:t>Correspondence of linear and angular mechanics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38457" y="1934613"/>
            <a:ext cx="6447501" cy="685800"/>
          </a:xfrm>
        </p:spPr>
        <p:txBody>
          <a:bodyPr>
            <a:normAutofit fontScale="92500"/>
          </a:bodyPr>
          <a:lstStyle/>
          <a:p>
            <a:r>
              <a:rPr lang="en-US" altLang="zh-TW" sz="2100" dirty="0"/>
              <a:t>Recall the correspondence of linear and angular mechanics</a:t>
            </a:r>
          </a:p>
          <a:p>
            <a:endParaRPr lang="zh-TW" altLang="en-US" sz="2100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208281"/>
              </p:ext>
            </p:extLst>
          </p:nvPr>
        </p:nvGraphicFramePr>
        <p:xfrm>
          <a:off x="371081" y="2375971"/>
          <a:ext cx="6096000" cy="2817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331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500" dirty="0"/>
                        <a:t>Quantities</a:t>
                      </a:r>
                      <a:endParaRPr lang="zh-TW" altLang="en-US" sz="15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500" dirty="0"/>
                        <a:t>Linear</a:t>
                      </a:r>
                      <a:endParaRPr lang="zh-TW" altLang="en-US" sz="15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500" dirty="0"/>
                        <a:t>Angular</a:t>
                      </a:r>
                      <a:endParaRPr lang="zh-TW" altLang="en-US" sz="1500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607">
                <a:tc>
                  <a:txBody>
                    <a:bodyPr/>
                    <a:lstStyle/>
                    <a:p>
                      <a:r>
                        <a:rPr lang="en-US" altLang="zh-TW" sz="1500" dirty="0"/>
                        <a:t>Displacement</a:t>
                      </a:r>
                      <a:endParaRPr lang="zh-TW" altLang="en-US" sz="15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altLang="zh-TW" sz="1500" dirty="0"/>
                        <a:t>X (m) =</a:t>
                      </a:r>
                      <a:r>
                        <a:rPr lang="en-US" altLang="zh-TW" sz="1500" baseline="0" dirty="0"/>
                        <a:t> r</a:t>
                      </a:r>
                      <a:r>
                        <a:rPr lang="el-GR" altLang="zh-TW" sz="1500" baseline="0" dirty="0"/>
                        <a:t>θ</a:t>
                      </a:r>
                      <a:endParaRPr lang="zh-TW" altLang="en-US" sz="15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altLang="zh-TW" sz="1500" baseline="0" dirty="0"/>
                        <a:t>θ</a:t>
                      </a:r>
                      <a:r>
                        <a:rPr lang="en-US" altLang="zh-TW" sz="1500" dirty="0"/>
                        <a:t> (radian)</a:t>
                      </a:r>
                      <a:endParaRPr lang="zh-TW" altLang="en-US" sz="15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9607">
                <a:tc>
                  <a:txBody>
                    <a:bodyPr/>
                    <a:lstStyle/>
                    <a:p>
                      <a:r>
                        <a:rPr lang="en-US" altLang="zh-TW" sz="1500" dirty="0"/>
                        <a:t>Velocity</a:t>
                      </a:r>
                      <a:endParaRPr lang="zh-TW" altLang="en-US" sz="15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altLang="zh-TW" sz="1500" dirty="0"/>
                        <a:t>V (m/s) =</a:t>
                      </a:r>
                      <a:r>
                        <a:rPr lang="en-US" altLang="zh-TW" sz="1500" baseline="0" dirty="0"/>
                        <a:t> r</a:t>
                      </a:r>
                      <a:r>
                        <a:rPr lang="el-GR" altLang="zh-TW" sz="1500" dirty="0"/>
                        <a:t>ω</a:t>
                      </a:r>
                      <a:endParaRPr lang="zh-TW" altLang="en-US" sz="15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l-GR" altLang="zh-TW" sz="1500" dirty="0"/>
                        <a:t>ω</a:t>
                      </a:r>
                      <a:r>
                        <a:rPr lang="en-US" altLang="zh-TW" sz="1500" dirty="0"/>
                        <a:t> (1/s)</a:t>
                      </a:r>
                      <a:endParaRPr lang="zh-TW" altLang="en-US" sz="15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9607">
                <a:tc>
                  <a:txBody>
                    <a:bodyPr/>
                    <a:lstStyle/>
                    <a:p>
                      <a:r>
                        <a:rPr lang="en-US" altLang="zh-TW" sz="1500" dirty="0"/>
                        <a:t>Tangential</a:t>
                      </a:r>
                      <a:r>
                        <a:rPr lang="en-US" altLang="zh-TW" sz="1500" baseline="0" dirty="0"/>
                        <a:t> </a:t>
                      </a:r>
                      <a:r>
                        <a:rPr lang="en-US" altLang="zh-TW" sz="1500" dirty="0"/>
                        <a:t>Acceleration</a:t>
                      </a:r>
                      <a:endParaRPr lang="zh-TW" altLang="en-US" sz="15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500" dirty="0"/>
                        <a:t>a (m/s</a:t>
                      </a:r>
                      <a:r>
                        <a:rPr lang="en-US" altLang="zh-TW" sz="1500" baseline="30000" dirty="0"/>
                        <a:t>2</a:t>
                      </a:r>
                      <a:r>
                        <a:rPr lang="en-US" altLang="zh-TW" sz="1500" dirty="0"/>
                        <a:t>) =</a:t>
                      </a:r>
                      <a:r>
                        <a:rPr lang="en-US" altLang="zh-TW" sz="1500" baseline="0" dirty="0"/>
                        <a:t> r</a:t>
                      </a:r>
                      <a:r>
                        <a:rPr lang="el-GR" altLang="zh-TW" sz="1500" dirty="0"/>
                        <a:t>α</a:t>
                      </a:r>
                      <a:endParaRPr lang="zh-TW" altLang="en-US" sz="15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l-GR" altLang="zh-TW" sz="1500" dirty="0"/>
                        <a:t>α</a:t>
                      </a:r>
                      <a:r>
                        <a:rPr lang="en-US" altLang="zh-TW" sz="1500" dirty="0"/>
                        <a:t> (1/s</a:t>
                      </a:r>
                      <a:r>
                        <a:rPr lang="en-US" altLang="zh-TW" sz="1500" baseline="30000" dirty="0"/>
                        <a:t>2</a:t>
                      </a:r>
                      <a:r>
                        <a:rPr lang="en-US" altLang="zh-TW" sz="1500" dirty="0"/>
                        <a:t>)</a:t>
                      </a:r>
                      <a:endParaRPr lang="zh-TW" altLang="en-US" sz="15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en-US" altLang="zh-TW" sz="1500" dirty="0"/>
                        <a:t>Mass/</a:t>
                      </a:r>
                      <a:r>
                        <a:rPr lang="en-US" altLang="zh-TW" sz="1500" baseline="0" dirty="0"/>
                        <a:t>Moment of Inertia</a:t>
                      </a:r>
                      <a:endParaRPr lang="zh-TW" altLang="en-US" sz="15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altLang="zh-TW" sz="1500" dirty="0"/>
                        <a:t>M (kg)</a:t>
                      </a:r>
                      <a:endParaRPr lang="zh-TW" altLang="en-US" sz="15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altLang="zh-TW" sz="1500" dirty="0"/>
                        <a:t>I (kg∙m</a:t>
                      </a:r>
                      <a:r>
                        <a:rPr lang="en-US" altLang="zh-TW" sz="1500" baseline="30000" dirty="0"/>
                        <a:t>2</a:t>
                      </a:r>
                      <a:r>
                        <a:rPr lang="en-US" altLang="zh-TW" sz="1500" dirty="0"/>
                        <a:t>)</a:t>
                      </a:r>
                      <a:endParaRPr lang="zh-TW" altLang="en-US" sz="15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9607">
                <a:tc>
                  <a:txBody>
                    <a:bodyPr/>
                    <a:lstStyle/>
                    <a:p>
                      <a:r>
                        <a:rPr lang="en-US" altLang="zh-TW" sz="1500" dirty="0"/>
                        <a:t>Force/Torque</a:t>
                      </a:r>
                      <a:endParaRPr lang="zh-TW" altLang="en-US" sz="15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altLang="zh-TW" sz="1500" dirty="0"/>
                        <a:t>F (N)</a:t>
                      </a:r>
                      <a:endParaRPr lang="zh-TW" altLang="en-US" sz="15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altLang="zh-TW" sz="1500" dirty="0"/>
                        <a:t>τ</a:t>
                      </a:r>
                      <a:r>
                        <a:rPr lang="en-US" altLang="zh-TW" sz="1500" dirty="0"/>
                        <a:t> (N-m) =</a:t>
                      </a:r>
                      <a:r>
                        <a:rPr lang="en-US" altLang="zh-TW" sz="1500" baseline="0" dirty="0"/>
                        <a:t> </a:t>
                      </a:r>
                      <a:r>
                        <a:rPr lang="en-US" altLang="zh-TW" sz="1500" baseline="0" dirty="0" err="1"/>
                        <a:t>rFsin</a:t>
                      </a:r>
                      <a:r>
                        <a:rPr lang="el-GR" altLang="zh-TW" sz="1500" baseline="0" dirty="0"/>
                        <a:t>θ</a:t>
                      </a:r>
                      <a:endParaRPr lang="zh-TW" altLang="en-US" sz="15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026" name="Picture 2" descr="http://www.mathwarehouse.com/trigonometry/radians/images/picture-s=r-theta-circl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603" y="3290024"/>
            <a:ext cx="2633792" cy="2508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表格 4">
            <a:extLst>
              <a:ext uri="{FF2B5EF4-FFF2-40B4-BE49-F238E27FC236}">
                <a16:creationId xmlns:a16="http://schemas.microsoft.com/office/drawing/2014/main" id="{BC2851A3-CB25-41C8-ADAF-7D8930F1FF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9289683"/>
              </p:ext>
            </p:extLst>
          </p:nvPr>
        </p:nvGraphicFramePr>
        <p:xfrm>
          <a:off x="371081" y="5289550"/>
          <a:ext cx="6096000" cy="14386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331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500" dirty="0"/>
                        <a:t>Laws / Formulas</a:t>
                      </a:r>
                      <a:endParaRPr lang="zh-TW" altLang="en-US" sz="15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500" dirty="0"/>
                        <a:t>Linear</a:t>
                      </a:r>
                      <a:endParaRPr lang="zh-TW" altLang="en-US" sz="15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500" dirty="0"/>
                        <a:t>Angular</a:t>
                      </a:r>
                      <a:endParaRPr lang="zh-TW" altLang="en-US" sz="1500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607">
                <a:tc>
                  <a:txBody>
                    <a:bodyPr/>
                    <a:lstStyle/>
                    <a:p>
                      <a:r>
                        <a:rPr lang="en-US" altLang="zh-TW" sz="1500" dirty="0"/>
                        <a:t>Newton’s 2</a:t>
                      </a:r>
                      <a:r>
                        <a:rPr lang="en-US" altLang="zh-TW" sz="1500" baseline="30000" dirty="0"/>
                        <a:t>nd</a:t>
                      </a:r>
                      <a:r>
                        <a:rPr lang="en-US" altLang="zh-TW" sz="1500" dirty="0"/>
                        <a:t> Law</a:t>
                      </a:r>
                      <a:endParaRPr lang="zh-TW" altLang="en-US" sz="15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altLang="zh-TW" sz="1500" dirty="0"/>
                        <a:t>F=ma</a:t>
                      </a:r>
                      <a:endParaRPr lang="zh-TW" altLang="en-US" sz="15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altLang="zh-TW" sz="1500" dirty="0"/>
                        <a:t>τ</a:t>
                      </a:r>
                      <a:r>
                        <a:rPr lang="en-US" altLang="zh-TW" sz="1500" dirty="0"/>
                        <a:t>=I</a:t>
                      </a:r>
                      <a:r>
                        <a:rPr lang="el-GR" altLang="zh-TW" sz="1500" dirty="0"/>
                        <a:t>α</a:t>
                      </a:r>
                      <a:endParaRPr lang="zh-TW" altLang="en-US" sz="15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en-US" altLang="zh-TW" sz="1500" dirty="0"/>
                        <a:t>Constant Acceleration</a:t>
                      </a:r>
                      <a:r>
                        <a:rPr lang="en-US" altLang="zh-TW" sz="1500" baseline="0" dirty="0"/>
                        <a:t> motion</a:t>
                      </a:r>
                      <a:endParaRPr lang="zh-TW" altLang="en-US" sz="15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altLang="zh-TW" sz="1500" dirty="0"/>
                        <a:t>x(t)=</a:t>
                      </a:r>
                      <a:r>
                        <a:rPr lang="en-US" altLang="zh-TW" sz="1500" baseline="0" dirty="0"/>
                        <a:t>x</a:t>
                      </a:r>
                      <a:r>
                        <a:rPr lang="en-US" altLang="zh-TW" sz="1500" baseline="-25000" dirty="0"/>
                        <a:t>0</a:t>
                      </a:r>
                      <a:r>
                        <a:rPr lang="en-US" altLang="zh-TW" sz="1500" baseline="0" dirty="0"/>
                        <a:t>+v</a:t>
                      </a:r>
                      <a:r>
                        <a:rPr lang="en-US" altLang="zh-TW" sz="1500" baseline="-25000" dirty="0"/>
                        <a:t>0</a:t>
                      </a:r>
                      <a:r>
                        <a:rPr lang="en-US" altLang="zh-TW" sz="1500" baseline="0" dirty="0"/>
                        <a:t>t+1/2at</a:t>
                      </a:r>
                      <a:r>
                        <a:rPr lang="en-US" altLang="zh-TW" sz="1500" baseline="30000" dirty="0"/>
                        <a:t>2</a:t>
                      </a:r>
                      <a:endParaRPr lang="zh-TW" altLang="en-US" sz="1500" baseline="30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l-GR" altLang="zh-TW" sz="1500" baseline="0" dirty="0"/>
                        <a:t>θ</a:t>
                      </a:r>
                      <a:r>
                        <a:rPr lang="en-US" altLang="zh-TW" sz="1500" dirty="0"/>
                        <a:t>(t)=</a:t>
                      </a:r>
                      <a:r>
                        <a:rPr lang="el-GR" altLang="zh-TW" sz="1500" baseline="0" dirty="0"/>
                        <a:t>θ</a:t>
                      </a:r>
                      <a:r>
                        <a:rPr lang="en-US" altLang="zh-TW" sz="1500" baseline="-25000" dirty="0"/>
                        <a:t>0</a:t>
                      </a:r>
                      <a:r>
                        <a:rPr lang="en-US" altLang="zh-TW" sz="1500" baseline="0" dirty="0"/>
                        <a:t>+</a:t>
                      </a:r>
                      <a:r>
                        <a:rPr lang="el-GR" altLang="zh-TW" sz="1500" dirty="0"/>
                        <a:t>ω</a:t>
                      </a:r>
                      <a:r>
                        <a:rPr lang="en-US" altLang="zh-TW" sz="1500" baseline="-25000" dirty="0"/>
                        <a:t>0</a:t>
                      </a:r>
                      <a:r>
                        <a:rPr lang="en-US" altLang="zh-TW" sz="1500" baseline="0" dirty="0"/>
                        <a:t>t+1/2</a:t>
                      </a:r>
                      <a:r>
                        <a:rPr lang="el-GR" altLang="zh-TW" sz="1500" dirty="0"/>
                        <a:t>α</a:t>
                      </a:r>
                      <a:r>
                        <a:rPr lang="en-US" altLang="zh-TW" sz="1500" baseline="0" dirty="0"/>
                        <a:t>t</a:t>
                      </a:r>
                      <a:r>
                        <a:rPr lang="en-US" altLang="zh-TW" sz="1500" baseline="30000" dirty="0"/>
                        <a:t>2</a:t>
                      </a:r>
                      <a:endParaRPr lang="zh-TW" altLang="en-US" sz="1500" baseline="30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6388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D3BF105C-0752-47CE-B2C8-DBC477B4BB90}"/>
              </a:ext>
            </a:extLst>
          </p:cNvPr>
          <p:cNvGrpSpPr/>
          <p:nvPr/>
        </p:nvGrpSpPr>
        <p:grpSpPr>
          <a:xfrm>
            <a:off x="3672527" y="4064899"/>
            <a:ext cx="5210355" cy="2729004"/>
            <a:chOff x="1328467" y="3314401"/>
            <a:chExt cx="5210355" cy="27290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750C72F-D72C-4E91-A62B-47FB31DD0097}"/>
                </a:ext>
              </a:extLst>
            </p:cNvPr>
            <p:cNvSpPr/>
            <p:nvPr/>
          </p:nvSpPr>
          <p:spPr>
            <a:xfrm>
              <a:off x="1328467" y="3571336"/>
              <a:ext cx="5210355" cy="247206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http://hyperphysics.phy-astr.gsu.edu/hbase/imgmec/mix.gif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9882" r="53937"/>
            <a:stretch/>
          </p:blipFill>
          <p:spPr bwMode="auto">
            <a:xfrm>
              <a:off x="2601451" y="4849963"/>
              <a:ext cx="3256424" cy="10562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http://hyperphysics.phy-astr.gsu.edu/hbase/imgmec/mix.gif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740" r="56802" b="76162"/>
            <a:stretch/>
          </p:blipFill>
          <p:spPr bwMode="auto">
            <a:xfrm>
              <a:off x="2696701" y="3314401"/>
              <a:ext cx="2966772" cy="9623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4484" y="603218"/>
            <a:ext cx="6447501" cy="990600"/>
          </a:xfrm>
        </p:spPr>
        <p:txBody>
          <a:bodyPr>
            <a:normAutofit/>
          </a:bodyPr>
          <a:lstStyle/>
          <a:p>
            <a:r>
              <a:rPr lang="en-US" altLang="zh-TW" sz="3600" dirty="0"/>
              <a:t>Moment of Inertia</a:t>
            </a:r>
            <a:endParaRPr lang="zh-TW" altLang="en-US" sz="3600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261118" y="1688382"/>
            <a:ext cx="8882882" cy="4507780"/>
          </a:xfrm>
        </p:spPr>
        <p:txBody>
          <a:bodyPr>
            <a:noAutofit/>
          </a:bodyPr>
          <a:lstStyle/>
          <a:p>
            <a:r>
              <a:rPr lang="en-US" altLang="zh-TW" sz="2800" dirty="0"/>
              <a:t>A quantity measures an object's resistance to being accelerated by a torque relative to a </a:t>
            </a:r>
            <a:r>
              <a:rPr lang="en-US" altLang="zh-TW" sz="2800" i="1" u="sng" dirty="0"/>
              <a:t>given axis</a:t>
            </a:r>
            <a:endParaRPr lang="en-US" altLang="zh-TW" sz="2800" dirty="0"/>
          </a:p>
          <a:p>
            <a:r>
              <a:rPr lang="en-US" altLang="zh-TW" sz="2800" dirty="0"/>
              <a:t>It depends on both amount of mass and its </a:t>
            </a:r>
            <a:r>
              <a:rPr lang="en-US" altLang="zh-TW" sz="2800" i="1" dirty="0"/>
              <a:t>spatial distribution</a:t>
            </a:r>
            <a:endParaRPr lang="zh-TW" altLang="en-US" sz="2800" i="1" dirty="0"/>
          </a:p>
          <a:p>
            <a:r>
              <a:rPr lang="en-US" altLang="zh-TW" sz="2800" dirty="0"/>
              <a:t>The resemblance to mass in linear motion</a:t>
            </a:r>
          </a:p>
          <a:p>
            <a:r>
              <a:rPr lang="en-US" altLang="zh-TW" sz="2800" dirty="0"/>
              <a:t>For a point mass:                                     </a:t>
            </a:r>
          </a:p>
          <a:p>
            <a:pPr marL="0" indent="0">
              <a:buNone/>
            </a:pPr>
            <a:r>
              <a:rPr lang="en-US" altLang="zh-TW" sz="2800" dirty="0"/>
              <a:t>                           </a:t>
            </a:r>
          </a:p>
          <a:p>
            <a:pPr marL="0" indent="0">
              <a:buNone/>
            </a:pPr>
            <a:r>
              <a:rPr lang="en-US" altLang="zh-TW" sz="2800" dirty="0"/>
              <a:t>                                             </a:t>
            </a:r>
            <a:r>
              <a:rPr lang="en-US" altLang="zh-TW" sz="2800" dirty="0">
                <a:solidFill>
                  <a:schemeClr val="bg1"/>
                </a:solidFill>
              </a:rPr>
              <a:t>r is the distance to rotation axis</a:t>
            </a:r>
            <a:endParaRPr lang="en-US" altLang="zh-TW" sz="2800" dirty="0"/>
          </a:p>
          <a:p>
            <a:r>
              <a:rPr lang="en-US" altLang="zh-TW" sz="2800" dirty="0"/>
              <a:t>For arbitrary shape: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636308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B186E82-8259-4367-8352-5D768AEC3E4B}"/>
              </a:ext>
            </a:extLst>
          </p:cNvPr>
          <p:cNvSpPr/>
          <p:nvPr/>
        </p:nvSpPr>
        <p:spPr>
          <a:xfrm>
            <a:off x="6288248" y="3820916"/>
            <a:ext cx="2722521" cy="295944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DBBAE1-C499-4224-ABFF-F1E5013E2AA3}"/>
              </a:ext>
            </a:extLst>
          </p:cNvPr>
          <p:cNvSpPr/>
          <p:nvPr/>
        </p:nvSpPr>
        <p:spPr>
          <a:xfrm>
            <a:off x="6421955" y="640774"/>
            <a:ext cx="2513023" cy="28175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36897" y="2225616"/>
            <a:ext cx="6447501" cy="4988537"/>
          </a:xfrm>
        </p:spPr>
        <p:txBody>
          <a:bodyPr>
            <a:noAutofit/>
          </a:bodyPr>
          <a:lstStyle/>
          <a:p>
            <a:r>
              <a:rPr lang="en-US" altLang="zh-TW" sz="2800" dirty="0"/>
              <a:t>For axis through the center of a cylinder: </a:t>
            </a:r>
          </a:p>
          <a:p>
            <a:endParaRPr lang="en-US" altLang="zh-TW" sz="2800" dirty="0"/>
          </a:p>
          <a:p>
            <a:endParaRPr lang="en-US" altLang="zh-TW" sz="2800" dirty="0"/>
          </a:p>
          <a:p>
            <a:endParaRPr lang="en-US" altLang="zh-TW" sz="2800" dirty="0"/>
          </a:p>
          <a:p>
            <a:pPr marL="0" indent="0">
              <a:buNone/>
            </a:pPr>
            <a:br>
              <a:rPr lang="en-US" altLang="zh-TW" sz="2800" dirty="0"/>
            </a:br>
            <a:endParaRPr lang="en-US" altLang="zh-TW" sz="2800" dirty="0"/>
          </a:p>
          <a:p>
            <a:r>
              <a:rPr lang="en-US" altLang="zh-TW" sz="2800" dirty="0"/>
              <a:t>For a hoop: </a:t>
            </a:r>
          </a:p>
          <a:p>
            <a:endParaRPr lang="en-US" altLang="zh-TW" sz="2800" dirty="0"/>
          </a:p>
          <a:p>
            <a:r>
              <a:rPr lang="en-US" altLang="zh-TW" sz="2800" dirty="0"/>
              <a:t>You’ll need this in lab manual question                                    </a:t>
            </a:r>
          </a:p>
          <a:p>
            <a:pPr marL="0" indent="0">
              <a:buNone/>
            </a:pPr>
            <a:r>
              <a:rPr lang="en-US" altLang="zh-TW" sz="2800" dirty="0"/>
              <a:t>                           </a:t>
            </a:r>
          </a:p>
          <a:p>
            <a:endParaRPr lang="en-US" altLang="zh-TW" sz="2800" dirty="0"/>
          </a:p>
        </p:txBody>
      </p:sp>
      <p:pic>
        <p:nvPicPr>
          <p:cNvPr id="3074" name="Picture 2" descr="http://hyperphysics.phy-astr.gsu.edu/hbase/imgmec/mic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172" b="51250"/>
          <a:stretch/>
        </p:blipFill>
        <p:spPr bwMode="auto">
          <a:xfrm>
            <a:off x="6351122" y="640774"/>
            <a:ext cx="2388394" cy="2788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標題 1">
            <a:extLst>
              <a:ext uri="{FF2B5EF4-FFF2-40B4-BE49-F238E27FC236}">
                <a16:creationId xmlns:a16="http://schemas.microsoft.com/office/drawing/2014/main" id="{A3AEA11A-6751-4F5D-A1C6-58FA88BE1EBA}"/>
              </a:ext>
            </a:extLst>
          </p:cNvPr>
          <p:cNvSpPr txBox="1">
            <a:spLocks/>
          </p:cNvSpPr>
          <p:nvPr/>
        </p:nvSpPr>
        <p:spPr>
          <a:xfrm>
            <a:off x="404484" y="603218"/>
            <a:ext cx="6447501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altLang="zh-TW" sz="3600"/>
              <a:t>Moment of Inertia</a:t>
            </a:r>
            <a:endParaRPr lang="zh-TW" altLang="en-US" sz="3600" dirty="0"/>
          </a:p>
        </p:txBody>
      </p:sp>
      <p:pic>
        <p:nvPicPr>
          <p:cNvPr id="1026" name="Picture 2" descr="http://hyperphysics.phy-astr.gsu.edu/hbase/imgmec/ihoop.gif">
            <a:extLst>
              <a:ext uri="{FF2B5EF4-FFF2-40B4-BE49-F238E27FC236}">
                <a16:creationId xmlns:a16="http://schemas.microsoft.com/office/drawing/2014/main" id="{E02B18CF-E9E9-43A3-871A-8F8DF323CF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8178" y="3671864"/>
            <a:ext cx="2828925" cy="325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5912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8001" y="1114425"/>
            <a:ext cx="6447501" cy="990600"/>
          </a:xfrm>
        </p:spPr>
        <p:txBody>
          <a:bodyPr>
            <a:normAutofit/>
          </a:bodyPr>
          <a:lstStyle/>
          <a:p>
            <a:r>
              <a:rPr lang="en-US" altLang="zh-TW" sz="3600" dirty="0"/>
              <a:t>Parallel Axis Theorem</a:t>
            </a:r>
            <a:endParaRPr lang="zh-TW" alt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內容版面配置區 3"/>
              <p:cNvSpPr>
                <a:spLocks noGrp="1"/>
              </p:cNvSpPr>
              <p:nvPr>
                <p:ph idx="1"/>
              </p:nvPr>
            </p:nvSpPr>
            <p:spPr>
              <a:xfrm>
                <a:off x="166227" y="1730976"/>
                <a:ext cx="6329824" cy="4003075"/>
              </a:xfrm>
            </p:spPr>
            <p:txBody>
              <a:bodyPr>
                <a:noAutofit/>
              </a:bodyPr>
              <a:lstStyle/>
              <a:p>
                <a:r>
                  <a:rPr lang="en-US" altLang="zh-TW" sz="2400" dirty="0"/>
                  <a:t>For the new moment of inertia relative to a new axis which is parallel to the original axis through the center of mass, there’s a simple relation:</a:t>
                </a:r>
              </a:p>
              <a:p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m:rPr>
                            <m:nor/>
                          </m:rPr>
                          <a:rPr lang="zh-TW" altLang="en-US" sz="2400" i="1" dirty="0"/>
                          <m:t> 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𝑐𝑚</m:t>
                        </m:r>
                      </m:sub>
                    </m:sSub>
                    <m:r>
                      <a:rPr lang="en-US" altLang="zh-TW" sz="24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𝑀</m:t>
                    </m:r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zh-TW" sz="2400" i="1" dirty="0"/>
                  <a:t>,</a:t>
                </a:r>
                <a:r>
                  <a:rPr lang="zh-TW" altLang="en-US" sz="2400" i="1" dirty="0"/>
                  <a:t>      </a:t>
                </a:r>
                <a:endParaRPr lang="en-US" altLang="zh-TW" sz="2400" i="1" dirty="0"/>
              </a:p>
              <a:p>
                <a:pPr marL="0" indent="0">
                  <a:buNone/>
                </a:pPr>
                <a:r>
                  <a:rPr lang="en-US" altLang="zh-TW" sz="2400" i="1" dirty="0"/>
                  <a:t>             </a:t>
                </a:r>
                <a:r>
                  <a:rPr lang="en-US" altLang="zh-TW" sz="2400" dirty="0"/>
                  <a:t>d is the distance between two axis's</a:t>
                </a:r>
              </a:p>
              <a:p>
                <a:r>
                  <a:rPr lang="en-US" altLang="zh-TW" sz="2400" dirty="0"/>
                  <a:t>You will need this in lab manual question</a:t>
                </a:r>
                <a:endParaRPr lang="zh-TW" altLang="en-US" sz="2400" dirty="0"/>
              </a:p>
            </p:txBody>
          </p:sp>
        </mc:Choice>
        <mc:Fallback xmlns="">
          <p:sp>
            <p:nvSpPr>
              <p:cNvPr id="4" name="內容版面配置區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6227" y="1730976"/>
                <a:ext cx="6329824" cy="4003075"/>
              </a:xfrm>
              <a:blipFill>
                <a:blip r:embed="rId2"/>
                <a:stretch>
                  <a:fillRect l="-12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 descr="https://upload.wikimedia.org/wikipedia/commons/d/d7/Stein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9823" y="2426643"/>
            <a:ext cx="2647950" cy="3574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9728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300" dirty="0"/>
              <a:t>Experiment Outline</a:t>
            </a:r>
            <a:endParaRPr lang="zh-TW" altLang="en-US" sz="33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8000" y="2144444"/>
            <a:ext cx="8377208" cy="3243828"/>
          </a:xfrm>
        </p:spPr>
        <p:txBody>
          <a:bodyPr>
            <a:noAutofit/>
          </a:bodyPr>
          <a:lstStyle/>
          <a:p>
            <a:r>
              <a:rPr lang="en-US" altLang="zh-TW" sz="2400" b="1" dirty="0"/>
              <a:t>This experiment is exactly the angular version of Newton’s second Law Lab</a:t>
            </a:r>
          </a:p>
          <a:p>
            <a:r>
              <a:rPr lang="en-US" altLang="zh-TW" sz="2400" dirty="0">
                <a:hlinkClick r:id="rId2"/>
              </a:rPr>
              <a:t>Data Table</a:t>
            </a:r>
            <a:endParaRPr lang="en-US" altLang="zh-TW" sz="2400" dirty="0"/>
          </a:p>
          <a:p>
            <a:r>
              <a:rPr lang="en-US" altLang="zh-TW" sz="2400" dirty="0"/>
              <a:t>Measure parameters of this system</a:t>
            </a:r>
          </a:p>
          <a:p>
            <a:r>
              <a:rPr lang="en-US" altLang="zh-TW" sz="2400" dirty="0"/>
              <a:t>Quantify the friction torque of the system</a:t>
            </a:r>
          </a:p>
          <a:p>
            <a:r>
              <a:rPr lang="en-US" altLang="zh-TW" sz="2400" dirty="0"/>
              <a:t>Part 1:</a:t>
            </a:r>
            <a:r>
              <a:rPr lang="zh-TW" altLang="en-US" sz="2400" dirty="0"/>
              <a:t> </a:t>
            </a:r>
            <a:r>
              <a:rPr lang="en-US" altLang="zh-TW" sz="2400" dirty="0"/>
              <a:t>Measure moment of inertia without extra weight</a:t>
            </a:r>
          </a:p>
          <a:p>
            <a:r>
              <a:rPr lang="en-US" altLang="zh-TW" sz="2400" dirty="0"/>
              <a:t>Part 2: Measure moment of inertia with extra weight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563411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0987" y="1257301"/>
            <a:ext cx="7169150" cy="990600"/>
          </a:xfrm>
        </p:spPr>
        <p:txBody>
          <a:bodyPr>
            <a:normAutofit fontScale="90000"/>
          </a:bodyPr>
          <a:lstStyle/>
          <a:p>
            <a:r>
              <a:rPr lang="en-US" altLang="zh-TW" sz="3600" dirty="0"/>
              <a:t>Measure Parameters</a:t>
            </a:r>
            <a:br>
              <a:rPr lang="en-US" altLang="zh-TW" sz="3600" dirty="0"/>
            </a:br>
            <a:endParaRPr lang="zh-TW" alt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390987" y="2247901"/>
                <a:ext cx="8390704" cy="3473747"/>
              </a:xfrm>
            </p:spPr>
            <p:txBody>
              <a:bodyPr>
                <a:normAutofit/>
              </a:bodyPr>
              <a:lstStyle/>
              <a:p>
                <a:r>
                  <a:rPr lang="en-US" altLang="zh-TW" sz="2400" dirty="0"/>
                  <a:t>Measure the diameter of the axle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=2</m:t>
                        </m:r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𝑎𝑥𝑙𝑒</m:t>
                        </m:r>
                      </m:sub>
                    </m:sSub>
                  </m:oMath>
                </a14:m>
                <a:r>
                  <a:rPr lang="en-US" altLang="zh-TW" sz="2400" dirty="0"/>
                  <a:t> , with Vernier caliper</a:t>
                </a:r>
              </a:p>
              <a:p>
                <a:r>
                  <a:rPr lang="en-US" altLang="zh-TW" sz="2400" dirty="0"/>
                  <a:t>Height from the drop point to the ground: </a:t>
                </a:r>
                <a:r>
                  <a:rPr lang="en-US" altLang="zh-TW" sz="2400" i="1" dirty="0"/>
                  <a:t>h</a:t>
                </a:r>
              </a:p>
              <a:p>
                <a:r>
                  <a:rPr lang="en-US" altLang="zh-TW" sz="2400" dirty="0"/>
                  <a:t>Summation of mass of three cylinders: </a:t>
                </a:r>
                <a:r>
                  <a:rPr lang="en-US" altLang="zh-TW" sz="2400" i="1" dirty="0"/>
                  <a:t>M</a:t>
                </a:r>
              </a:p>
              <a:p>
                <a:r>
                  <a:rPr lang="en-US" altLang="zh-TW" sz="2400" dirty="0"/>
                  <a:t>Distance from the center of the apparatus to where the cylinders are fixed on: </a:t>
                </a:r>
                <a:r>
                  <a:rPr lang="en-US" altLang="zh-TW" sz="2400" i="1" dirty="0"/>
                  <a:t>d</a:t>
                </a:r>
                <a:r>
                  <a:rPr lang="en-US" altLang="zh-TW" sz="2400" dirty="0"/>
                  <a:t> </a:t>
                </a:r>
                <a:endParaRPr lang="en-US" altLang="zh-TW" sz="2400" i="1" dirty="0"/>
              </a:p>
              <a:p>
                <a:r>
                  <a:rPr lang="en-US" altLang="zh-TW" sz="2400" dirty="0"/>
                  <a:t>Radius of cylinder(needed in lab manual question): </a:t>
                </a:r>
                <a:r>
                  <a:rPr lang="en-US" altLang="zh-TW" sz="2400" i="1" dirty="0"/>
                  <a:t>r</a:t>
                </a:r>
                <a:r>
                  <a:rPr lang="en-US" altLang="zh-TW" sz="2400" i="1" baseline="-25000" dirty="0"/>
                  <a:t>c</a:t>
                </a:r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0987" y="2247901"/>
                <a:ext cx="8390704" cy="3473747"/>
              </a:xfrm>
              <a:blipFill>
                <a:blip r:embed="rId2"/>
                <a:stretch>
                  <a:fillRect l="-944" r="-2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9489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0987" y="1352551"/>
            <a:ext cx="7169150" cy="990600"/>
          </a:xfrm>
        </p:spPr>
        <p:txBody>
          <a:bodyPr>
            <a:normAutofit/>
          </a:bodyPr>
          <a:lstStyle/>
          <a:p>
            <a:r>
              <a:rPr lang="en-US" altLang="zh-TW" sz="3300" dirty="0"/>
              <a:t>Quantify the Friction Torque</a:t>
            </a:r>
            <a:endParaRPr lang="zh-TW" alt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390987" y="2247901"/>
                <a:ext cx="8123285" cy="3473747"/>
              </a:xfrm>
            </p:spPr>
            <p:txBody>
              <a:bodyPr>
                <a:normAutofit/>
              </a:bodyPr>
              <a:lstStyle/>
              <a:p>
                <a:r>
                  <a:rPr lang="en-US" altLang="zh-TW" sz="2400" dirty="0"/>
                  <a:t>Put a string onto the axle through the pulley, make sure you are in the correct side that make the string straight</a:t>
                </a:r>
              </a:p>
              <a:p>
                <a:r>
                  <a:rPr lang="en-US" altLang="zh-TW" sz="2400" dirty="0"/>
                  <a:t>Spin the string  </a:t>
                </a:r>
              </a:p>
              <a:p>
                <a:r>
                  <a:rPr lang="en-US" altLang="zh-TW" sz="2400" dirty="0"/>
                  <a:t>Start with 2g, find enough mass: </a:t>
                </a:r>
                <a:r>
                  <a:rPr lang="en-US" altLang="zh-TW" sz="2400" i="1" dirty="0"/>
                  <a:t>m</a:t>
                </a:r>
                <a:r>
                  <a:rPr lang="en-US" altLang="zh-TW" sz="2400" i="1" baseline="-25000" dirty="0"/>
                  <a:t>f</a:t>
                </a:r>
                <a:r>
                  <a:rPr lang="en-US" altLang="zh-TW" sz="2400" dirty="0"/>
                  <a:t> to balance the friction torque, making the hanging mass move without acceleration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400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𝑎𝑥𝑙𝑒</m:t>
                        </m:r>
                      </m:sub>
                    </m:sSub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0987" y="2247901"/>
                <a:ext cx="8123285" cy="3473747"/>
              </a:xfrm>
              <a:blipFill>
                <a:blip r:embed="rId2"/>
                <a:stretch>
                  <a:fillRect l="-9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071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5574" y="1181101"/>
            <a:ext cx="8859029" cy="990600"/>
          </a:xfrm>
        </p:spPr>
        <p:txBody>
          <a:bodyPr>
            <a:normAutofit fontScale="90000"/>
          </a:bodyPr>
          <a:lstStyle/>
          <a:p>
            <a:r>
              <a:rPr lang="en-US" altLang="zh-TW" sz="3300" dirty="0"/>
              <a:t>Measure Moment of Inertia Without Extra Weight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76648" y="2774472"/>
            <a:ext cx="8390704" cy="3473747"/>
          </a:xfrm>
        </p:spPr>
        <p:txBody>
          <a:bodyPr>
            <a:noAutofit/>
          </a:bodyPr>
          <a:lstStyle/>
          <a:p>
            <a:r>
              <a:rPr lang="en-US" altLang="zh-TW" sz="2400" dirty="0"/>
              <a:t>Remove friction mass</a:t>
            </a:r>
          </a:p>
          <a:p>
            <a:r>
              <a:rPr lang="en-US" altLang="zh-TW" sz="2400" dirty="0"/>
              <a:t>Put on a 50g hanger = </a:t>
            </a:r>
            <a:r>
              <a:rPr lang="en-US" altLang="zh-TW" sz="2400" i="1" dirty="0"/>
              <a:t>m</a:t>
            </a:r>
          </a:p>
          <a:p>
            <a:r>
              <a:rPr lang="en-US" altLang="zh-TW" sz="2400" dirty="0"/>
              <a:t>Pull the bottom of the hanger to the dropping point, check by sticking out a ruler</a:t>
            </a:r>
          </a:p>
          <a:p>
            <a:r>
              <a:rPr lang="en-US" altLang="zh-TW" sz="2400" dirty="0"/>
              <a:t>Release and measure the time for it to land</a:t>
            </a:r>
          </a:p>
          <a:p>
            <a:r>
              <a:rPr lang="en-US" altLang="zh-TW" sz="2400" dirty="0"/>
              <a:t>Do three trials and take average value: </a:t>
            </a:r>
            <a:r>
              <a:rPr lang="en-US" altLang="zh-TW" sz="2400" i="1" dirty="0"/>
              <a:t>t</a:t>
            </a:r>
            <a:endParaRPr lang="en-US" altLang="zh-TW" sz="2400" i="1" baseline="-25000" dirty="0"/>
          </a:p>
          <a:p>
            <a:r>
              <a:rPr lang="en-US" altLang="zh-TW" sz="2400" dirty="0"/>
              <a:t>Change to total 100g and repeat</a:t>
            </a:r>
            <a:br>
              <a:rPr lang="en-US" altLang="zh-TW" sz="2400" dirty="0"/>
            </a:br>
            <a:br>
              <a:rPr lang="en-US" altLang="zh-TW" sz="2400" dirty="0"/>
            </a:br>
            <a:endParaRPr lang="en-US" altLang="zh-TW" sz="2400" dirty="0"/>
          </a:p>
        </p:txBody>
      </p:sp>
    </p:spTree>
    <p:extLst>
      <p:ext uri="{BB962C8B-B14F-4D97-AF65-F5344CB8AC3E}">
        <p14:creationId xmlns:p14="http://schemas.microsoft.com/office/powerpoint/2010/main" val="1239205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3192</TotalTime>
  <Words>715</Words>
  <Application>Microsoft Macintosh PowerPoint</Application>
  <PresentationFormat>On-screen Show (4:3)</PresentationFormat>
  <Paragraphs>118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Wingdings 3</vt:lpstr>
      <vt:lpstr>天體</vt:lpstr>
      <vt:lpstr>Exp10 Moments of Inertia</vt:lpstr>
      <vt:lpstr>Correspondence of linear and angular mechanics</vt:lpstr>
      <vt:lpstr>Moment of Inertia</vt:lpstr>
      <vt:lpstr>PowerPoint Presentation</vt:lpstr>
      <vt:lpstr>Parallel Axis Theorem</vt:lpstr>
      <vt:lpstr>Experiment Outline</vt:lpstr>
      <vt:lpstr>Measure Parameters </vt:lpstr>
      <vt:lpstr>Quantify the Friction Torque</vt:lpstr>
      <vt:lpstr>Measure Moment of Inertia Without Extra Weight</vt:lpstr>
      <vt:lpstr>Measure Moment of Inertia With Extra Weight</vt:lpstr>
      <vt:lpstr>Calculations </vt:lpstr>
      <vt:lpstr>Plot    </vt:lpstr>
      <vt:lpstr>Result Presentation (100 pt)</vt:lpstr>
    </vt:vector>
  </TitlesOfParts>
  <Company>C.M.T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Exp. 1 Measurement</dc:title>
  <dc:creator>林逸瑋</dc:creator>
  <cp:lastModifiedBy>Microsoft Office User</cp:lastModifiedBy>
  <cp:revision>239</cp:revision>
  <dcterms:created xsi:type="dcterms:W3CDTF">2015-08-31T01:59:31Z</dcterms:created>
  <dcterms:modified xsi:type="dcterms:W3CDTF">2020-04-08T23:19:15Z</dcterms:modified>
</cp:coreProperties>
</file>